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Platypi Medium" panose="020B0604020202020204" charset="0"/>
      <p:regular r:id="rId15"/>
    </p:embeddedFont>
    <p:embeddedFont>
      <p:font typeface="Source Serif 4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43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38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3798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60845"/>
            <a:ext cx="7556421" cy="95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Diagnosing Revenue Leakage &amp; Customer Drop-off in an E-Commerce Marketplace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518DE-8D38-E34A-03FA-E0079621BF41}"/>
              </a:ext>
            </a:extLst>
          </p:cNvPr>
          <p:cNvSpPr txBox="1"/>
          <p:nvPr/>
        </p:nvSpPr>
        <p:spPr>
          <a:xfrm>
            <a:off x="10799899" y="4602723"/>
            <a:ext cx="6073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By Shivam Dhunotiya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8860" y="215153"/>
            <a:ext cx="3539195" cy="372300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478869" y="356235"/>
            <a:ext cx="1495544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STRATEGIC RECOMMENDATIONS</a:t>
            </a:r>
          </a:p>
        </p:txBody>
      </p:sp>
      <p:sp>
        <p:nvSpPr>
          <p:cNvPr id="4" name="Text 2"/>
          <p:cNvSpPr/>
          <p:nvPr/>
        </p:nvSpPr>
        <p:spPr>
          <a:xfrm>
            <a:off x="863525" y="622457"/>
            <a:ext cx="562725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High-Value Customer Strategy</a:t>
            </a: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799" y="1286664"/>
            <a:ext cx="5322372" cy="387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 6"/>
          <p:cNvSpPr/>
          <p:nvPr/>
        </p:nvSpPr>
        <p:spPr>
          <a:xfrm>
            <a:off x="7719799" y="6252191"/>
            <a:ext cx="6538079" cy="18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Customers spending $30,000+ drive maximum revenue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719799" y="6621726"/>
            <a:ext cx="6538079" cy="18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4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 loyalty programs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719799" y="6974295"/>
            <a:ext cx="6538079" cy="18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4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Priority support access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719799" y="7345360"/>
            <a:ext cx="6538079" cy="18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4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Personalized offers</a:t>
            </a:r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9C84B3C-EA04-614A-4086-2D00DC7A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01" y="1239445"/>
            <a:ext cx="6466901" cy="6402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EE6F93F-F986-87C2-B322-C0EDCECBDE4D}"/>
              </a:ext>
            </a:extLst>
          </p:cNvPr>
          <p:cNvSpPr/>
          <p:nvPr/>
        </p:nvSpPr>
        <p:spPr>
          <a:xfrm>
            <a:off x="9245597" y="5678311"/>
            <a:ext cx="2573867" cy="408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High- Value Customers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540" y="1156597"/>
            <a:ext cx="4731460" cy="360487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18" name="Text 12"/>
          <p:cNvSpPr/>
          <p:nvPr/>
        </p:nvSpPr>
        <p:spPr>
          <a:xfrm>
            <a:off x="9651780" y="5770379"/>
            <a:ext cx="2063295" cy="182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Localized Preferences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8290620" y="5820162"/>
            <a:ext cx="6538198" cy="24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7724772" y="6122915"/>
            <a:ext cx="5917309" cy="1199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450"/>
              </a:lnSpc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City-level category analysis reveals distinct patterns</a:t>
            </a:r>
            <a:endParaRPr lang="en-US" sz="1400" dirty="0"/>
          </a:p>
          <a:p>
            <a:pPr marL="0" indent="0" algn="just">
              <a:lnSpc>
                <a:spcPts val="14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Category_49 performs strongly in Boston and Houston, while other cities show unique leading categories reflecting local customer preferences</a:t>
            </a:r>
            <a:endParaRPr lang="en-US" sz="1400" dirty="0"/>
          </a:p>
        </p:txBody>
      </p:sp>
      <p:sp>
        <p:nvSpPr>
          <p:cNvPr id="17" name="Shape 11"/>
          <p:cNvSpPr/>
          <p:nvPr/>
        </p:nvSpPr>
        <p:spPr>
          <a:xfrm>
            <a:off x="3830240" y="5858326"/>
            <a:ext cx="60960" cy="1415534"/>
          </a:xfrm>
          <a:prstGeom prst="roundRect">
            <a:avLst>
              <a:gd name="adj" fmla="val 28750"/>
            </a:avLst>
          </a:prstGeom>
          <a:solidFill>
            <a:srgbClr val="3E2513"/>
          </a:solidFill>
          <a:ln/>
        </p:spPr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002E3145-A37B-E82B-7FA1-12BCA5C23CB1}"/>
              </a:ext>
            </a:extLst>
          </p:cNvPr>
          <p:cNvSpPr/>
          <p:nvPr/>
        </p:nvSpPr>
        <p:spPr>
          <a:xfrm>
            <a:off x="478870" y="359092"/>
            <a:ext cx="1495544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endParaRPr lang="en-US" sz="700" dirty="0"/>
          </a:p>
        </p:txBody>
      </p:sp>
      <p:sp>
        <p:nvSpPr>
          <p:cNvPr id="5" name="Shape 0">
            <a:extLst>
              <a:ext uri="{FF2B5EF4-FFF2-40B4-BE49-F238E27FC236}">
                <a16:creationId xmlns:a16="http://schemas.microsoft.com/office/drawing/2014/main" id="{8E406158-FA9D-9777-B4E2-3079EAB39E71}"/>
              </a:ext>
            </a:extLst>
          </p:cNvPr>
          <p:cNvSpPr/>
          <p:nvPr/>
        </p:nvSpPr>
        <p:spPr>
          <a:xfrm>
            <a:off x="478870" y="372742"/>
            <a:ext cx="3512217" cy="293303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  <p:txBody>
          <a:bodyPr/>
          <a:lstStyle/>
          <a:p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STRATEGIC RECOMMENDATIONS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5E9280-0414-5FA7-EB7B-862632E5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6" y="1173220"/>
            <a:ext cx="6134956" cy="6683638"/>
          </a:xfrm>
          <a:prstGeom prst="rect">
            <a:avLst/>
          </a:prstGeom>
          <a:effectLst>
            <a:outerShdw blurRad="533400" dist="139700" dir="2700000" algn="ctr" rotWithShape="0">
              <a:srgbClr val="000000">
                <a:alpha val="77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7938DD-42A8-8E85-A37E-0B93B55BE560}"/>
              </a:ext>
            </a:extLst>
          </p:cNvPr>
          <p:cNvSpPr txBox="1"/>
          <p:nvPr/>
        </p:nvSpPr>
        <p:spPr>
          <a:xfrm>
            <a:off x="827801" y="726655"/>
            <a:ext cx="736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Market Insights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065706-ACFB-0D17-E1B2-A59E7B728B56}"/>
              </a:ext>
            </a:extLst>
          </p:cNvPr>
          <p:cNvSpPr/>
          <p:nvPr/>
        </p:nvSpPr>
        <p:spPr>
          <a:xfrm>
            <a:off x="7354757" y="5481773"/>
            <a:ext cx="6657344" cy="18408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5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682EAB56-D653-AFC5-748D-8FC7C75715A9}"/>
              </a:ext>
            </a:extLst>
          </p:cNvPr>
          <p:cNvSpPr/>
          <p:nvPr/>
        </p:nvSpPr>
        <p:spPr>
          <a:xfrm>
            <a:off x="2534355" y="2997200"/>
            <a:ext cx="9561689" cy="2235200"/>
          </a:xfrm>
          <a:prstGeom prst="flowChartTerminator">
            <a:avLst/>
          </a:prstGeom>
          <a:solidFill>
            <a:schemeClr val="accent2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5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1872" y="543520"/>
            <a:ext cx="1222296" cy="371475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810458" y="602813"/>
            <a:ext cx="985123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ANALYSIS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91872" y="994053"/>
            <a:ext cx="10026968" cy="494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Geographic Distribution: Balanced Market Presence</a:t>
            </a:r>
            <a:endParaRPr lang="en-US" sz="3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2" y="1907822"/>
            <a:ext cx="5821818" cy="4392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235" y="2896712"/>
            <a:ext cx="4003972" cy="219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hape 3"/>
          <p:cNvSpPr/>
          <p:nvPr/>
        </p:nvSpPr>
        <p:spPr>
          <a:xfrm>
            <a:off x="691872" y="6497836"/>
            <a:ext cx="4283750" cy="1455063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8" name="Text 4"/>
          <p:cNvSpPr/>
          <p:nvPr/>
        </p:nvSpPr>
        <p:spPr>
          <a:xfrm>
            <a:off x="889516" y="6695480"/>
            <a:ext cx="2561273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Well-Diversified Base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89516" y="7122795"/>
            <a:ext cx="3888462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Each city contributes 10-14% of total customers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173266" y="6497836"/>
            <a:ext cx="4283750" cy="1455063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1" name="Text 7"/>
          <p:cNvSpPr/>
          <p:nvPr/>
        </p:nvSpPr>
        <p:spPr>
          <a:xfrm>
            <a:off x="5370909" y="6695480"/>
            <a:ext cx="259115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Balanced Penetration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5370909" y="7122795"/>
            <a:ext cx="3888462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No single city dominates the customer base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54659" y="6497836"/>
            <a:ext cx="4283750" cy="1455063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4" name="Text 10"/>
          <p:cNvSpPr/>
          <p:nvPr/>
        </p:nvSpPr>
        <p:spPr>
          <a:xfrm>
            <a:off x="9852303" y="6695480"/>
            <a:ext cx="247090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Reduced Risk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9852303" y="7122795"/>
            <a:ext cx="3888462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Geographic diversity minimizes dependency on any one market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9468" y="400288"/>
            <a:ext cx="899279" cy="273368"/>
          </a:xfrm>
          <a:prstGeom prst="roundRect">
            <a:avLst>
              <a:gd name="adj" fmla="val 6391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596741" y="443865"/>
            <a:ext cx="724733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ANALYSIS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509468" y="731877"/>
            <a:ext cx="6718816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Engagement: Retention Opportunity</a:t>
            </a:r>
            <a:endParaRPr lang="en-US" sz="2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7" y="1477922"/>
            <a:ext cx="5407239" cy="3551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929" y="1477922"/>
            <a:ext cx="4572478" cy="1652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3"/>
          <p:cNvSpPr/>
          <p:nvPr/>
        </p:nvSpPr>
        <p:spPr>
          <a:xfrm>
            <a:off x="815146" y="6511648"/>
            <a:ext cx="179070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58%</a:t>
            </a:r>
            <a:endParaRPr lang="en-US" sz="2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67" y="5601713"/>
            <a:ext cx="2183844" cy="21838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971681" y="6284120"/>
            <a:ext cx="181987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Single Interaction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513516" y="6578830"/>
            <a:ext cx="6714768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Users engage only once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7494195" y="6511648"/>
            <a:ext cx="179070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42%</a:t>
            </a:r>
            <a:endParaRPr lang="en-US" sz="2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655" y="5601713"/>
            <a:ext cx="2183844" cy="21838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838849" y="6284120"/>
            <a:ext cx="181987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Repeat Purchases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529914" y="6587650"/>
            <a:ext cx="6714767" cy="211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Return for multiple transactions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509468" y="8225790"/>
            <a:ext cx="1361146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Finding:</a:t>
            </a: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Moderate engagement quality with significant scope for improving customer retention strategies</a:t>
            </a:r>
            <a:endParaRPr lang="en-US" sz="1100" dirty="0"/>
          </a:p>
        </p:txBody>
      </p:sp>
      <p:sp>
        <p:nvSpPr>
          <p:cNvPr id="16" name="Flowchart: Card 15">
            <a:extLst>
              <a:ext uri="{FF2B5EF4-FFF2-40B4-BE49-F238E27FC236}">
                <a16:creationId xmlns:a16="http://schemas.microsoft.com/office/drawing/2014/main" id="{581969AB-D857-4DDD-1CB5-AAD677B891B2}"/>
              </a:ext>
            </a:extLst>
          </p:cNvPr>
          <p:cNvSpPr/>
          <p:nvPr/>
        </p:nvSpPr>
        <p:spPr>
          <a:xfrm>
            <a:off x="6958868" y="3607323"/>
            <a:ext cx="6308599" cy="1501422"/>
          </a:xfrm>
          <a:prstGeom prst="flowChartPunchedCar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indicates moderate engagement quality with significant scope for improving customer retention.</a:t>
            </a: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1403" y="590312"/>
            <a:ext cx="1327071" cy="403384"/>
          </a:xfrm>
          <a:prstGeom prst="roundRect">
            <a:avLst>
              <a:gd name="adj" fmla="val 6387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880110" y="654606"/>
            <a:ext cx="106965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ANALYSIS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1403" y="1079540"/>
            <a:ext cx="10102810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Purchase Activity: Active vs. Inactive Customers</a:t>
            </a:r>
            <a:endParaRPr lang="en-US" sz="3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39" y="2893093"/>
            <a:ext cx="3411462" cy="1266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hape 3"/>
          <p:cNvSpPr/>
          <p:nvPr/>
        </p:nvSpPr>
        <p:spPr>
          <a:xfrm>
            <a:off x="751403" y="5727740"/>
            <a:ext cx="6456402" cy="2061448"/>
          </a:xfrm>
          <a:prstGeom prst="roundRect">
            <a:avLst>
              <a:gd name="adj" fmla="val 7097"/>
            </a:avLst>
          </a:prstGeom>
          <a:solidFill>
            <a:srgbClr val="FFFFFF"/>
          </a:solidFill>
          <a:ln/>
        </p:spPr>
      </p:sp>
      <p:sp>
        <p:nvSpPr>
          <p:cNvPr id="8" name="Shape 4"/>
          <p:cNvSpPr/>
          <p:nvPr/>
        </p:nvSpPr>
        <p:spPr>
          <a:xfrm>
            <a:off x="751403" y="5697260"/>
            <a:ext cx="6456402" cy="121920"/>
          </a:xfrm>
          <a:prstGeom prst="roundRect">
            <a:avLst>
              <a:gd name="adj" fmla="val 26415"/>
            </a:avLst>
          </a:prstGeom>
          <a:solidFill>
            <a:srgbClr val="3E2513"/>
          </a:solidFill>
          <a:ln/>
        </p:spPr>
      </p:sp>
      <p:sp>
        <p:nvSpPr>
          <p:cNvPr id="9" name="Shape 5"/>
          <p:cNvSpPr/>
          <p:nvPr/>
        </p:nvSpPr>
        <p:spPr>
          <a:xfrm>
            <a:off x="3657540" y="5405795"/>
            <a:ext cx="644009" cy="644009"/>
          </a:xfrm>
          <a:prstGeom prst="roundRect">
            <a:avLst>
              <a:gd name="adj" fmla="val 141986"/>
            </a:avLst>
          </a:prstGeom>
          <a:solidFill>
            <a:srgbClr val="3E2513"/>
          </a:solidFill>
          <a:ln/>
        </p:spPr>
      </p:sp>
      <p:sp>
        <p:nvSpPr>
          <p:cNvPr id="10" name="Text 6"/>
          <p:cNvSpPr/>
          <p:nvPr/>
        </p:nvSpPr>
        <p:spPr>
          <a:xfrm>
            <a:off x="3850779" y="5566767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996553" y="6264473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Active Purchasers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996553" y="6728579"/>
            <a:ext cx="5966103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64% demonstrate purchasing activity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996553" y="7200662"/>
            <a:ext cx="5966103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Indicates moderate retention health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422475" y="5727740"/>
            <a:ext cx="6456521" cy="2061448"/>
          </a:xfrm>
          <a:prstGeom prst="roundRect">
            <a:avLst>
              <a:gd name="adj" fmla="val 7097"/>
            </a:avLst>
          </a:prstGeom>
          <a:solidFill>
            <a:srgbClr val="FFFFFF"/>
          </a:solidFill>
          <a:ln/>
        </p:spPr>
      </p:sp>
      <p:sp>
        <p:nvSpPr>
          <p:cNvPr id="15" name="Shape 11"/>
          <p:cNvSpPr/>
          <p:nvPr/>
        </p:nvSpPr>
        <p:spPr>
          <a:xfrm>
            <a:off x="7422475" y="5697260"/>
            <a:ext cx="6456521" cy="121920"/>
          </a:xfrm>
          <a:prstGeom prst="roundRect">
            <a:avLst>
              <a:gd name="adj" fmla="val 26415"/>
            </a:avLst>
          </a:prstGeom>
          <a:solidFill>
            <a:srgbClr val="3E2513"/>
          </a:solidFill>
          <a:ln/>
        </p:spPr>
      </p:sp>
      <p:sp>
        <p:nvSpPr>
          <p:cNvPr id="16" name="Shape 12"/>
          <p:cNvSpPr/>
          <p:nvPr/>
        </p:nvSpPr>
        <p:spPr>
          <a:xfrm>
            <a:off x="10328731" y="5405795"/>
            <a:ext cx="644009" cy="644009"/>
          </a:xfrm>
          <a:prstGeom prst="roundRect">
            <a:avLst>
              <a:gd name="adj" fmla="val 141986"/>
            </a:avLst>
          </a:prstGeom>
          <a:solidFill>
            <a:srgbClr val="3E2513"/>
          </a:solidFill>
          <a:ln/>
        </p:spPr>
      </p:sp>
      <p:sp>
        <p:nvSpPr>
          <p:cNvPr id="17" name="Text 13"/>
          <p:cNvSpPr/>
          <p:nvPr/>
        </p:nvSpPr>
        <p:spPr>
          <a:xfrm>
            <a:off x="10521970" y="5566767"/>
            <a:ext cx="25753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7667625" y="6264473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Inactive Users</a:t>
            </a:r>
            <a:endParaRPr lang="en-US" sz="2100" dirty="0"/>
          </a:p>
        </p:txBody>
      </p:sp>
      <p:sp>
        <p:nvSpPr>
          <p:cNvPr id="19" name="Text 15"/>
          <p:cNvSpPr/>
          <p:nvPr/>
        </p:nvSpPr>
        <p:spPr>
          <a:xfrm>
            <a:off x="7667625" y="6728579"/>
            <a:ext cx="5966222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36% remain without purchases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7667625" y="7200662"/>
            <a:ext cx="5966222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Opportunity to improve early engagement</a:t>
            </a:r>
            <a:endParaRPr lang="en-US" sz="16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1CA605-5DF4-5039-5D1E-A358F4AC7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15" y="1932501"/>
            <a:ext cx="7335274" cy="344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2346" y="528280"/>
            <a:ext cx="2036088" cy="361117"/>
          </a:xfrm>
          <a:prstGeom prst="roundRect">
            <a:avLst>
              <a:gd name="adj" fmla="val 6384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787598" y="585907"/>
            <a:ext cx="180558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CATEGORY ANALYSIS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72346" y="966192"/>
            <a:ext cx="10863739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Category Performance: Revenue &amp; Engagement Dynamics</a:t>
            </a:r>
            <a:endParaRPr lang="en-US" sz="3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46" y="1950600"/>
            <a:ext cx="5593080" cy="3208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822" y="1950600"/>
            <a:ext cx="3392523" cy="3390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hape 3"/>
          <p:cNvSpPr/>
          <p:nvPr/>
        </p:nvSpPr>
        <p:spPr>
          <a:xfrm>
            <a:off x="672346" y="5773698"/>
            <a:ext cx="4300538" cy="2182654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8" name="Shape 4"/>
          <p:cNvSpPr/>
          <p:nvPr/>
        </p:nvSpPr>
        <p:spPr>
          <a:xfrm>
            <a:off x="864394" y="5965746"/>
            <a:ext cx="576263" cy="576263"/>
          </a:xfrm>
          <a:prstGeom prst="roundRect">
            <a:avLst>
              <a:gd name="adj" fmla="val 15866168"/>
            </a:avLst>
          </a:prstGeom>
          <a:solidFill>
            <a:srgbClr val="3E251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866" y="6124099"/>
            <a:ext cx="259318" cy="2593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4394" y="6734056"/>
            <a:ext cx="240149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Primary Drivers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64394" y="7149465"/>
            <a:ext cx="3916442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Category_42, Category_49: strong revenue + high engagement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5164931" y="5773698"/>
            <a:ext cx="4300538" cy="2182654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13" name="Shape 8"/>
          <p:cNvSpPr/>
          <p:nvPr/>
        </p:nvSpPr>
        <p:spPr>
          <a:xfrm>
            <a:off x="5356979" y="5965746"/>
            <a:ext cx="576263" cy="576263"/>
          </a:xfrm>
          <a:prstGeom prst="roundRect">
            <a:avLst>
              <a:gd name="adj" fmla="val 15866168"/>
            </a:avLst>
          </a:prstGeom>
          <a:solidFill>
            <a:srgbClr val="3E2513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5451" y="6124099"/>
            <a:ext cx="259318" cy="25931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356979" y="6734056"/>
            <a:ext cx="240149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Risk Categories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5356979" y="7149465"/>
            <a:ext cx="3916442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Category_50: good revenue but fewer customers (churn risk)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9657517" y="5773698"/>
            <a:ext cx="4300538" cy="2182654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18" name="Shape 12"/>
          <p:cNvSpPr/>
          <p:nvPr/>
        </p:nvSpPr>
        <p:spPr>
          <a:xfrm>
            <a:off x="9849564" y="5965746"/>
            <a:ext cx="576263" cy="576263"/>
          </a:xfrm>
          <a:prstGeom prst="roundRect">
            <a:avLst>
              <a:gd name="adj" fmla="val 15866168"/>
            </a:avLst>
          </a:prstGeom>
          <a:solidFill>
            <a:srgbClr val="3E2513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08037" y="6124099"/>
            <a:ext cx="259318" cy="25931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9849564" y="6734056"/>
            <a:ext cx="240149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Growth Potential</a:t>
            </a:r>
            <a:endParaRPr lang="en-US" sz="1850" dirty="0"/>
          </a:p>
        </p:txBody>
      </p:sp>
      <p:sp>
        <p:nvSpPr>
          <p:cNvPr id="21" name="Text 14"/>
          <p:cNvSpPr/>
          <p:nvPr/>
        </p:nvSpPr>
        <p:spPr>
          <a:xfrm>
            <a:off x="9849564" y="7149465"/>
            <a:ext cx="3916442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Category_41: moderate revenue, high engagement (38 customers)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57820" y="516850"/>
            <a:ext cx="1991916" cy="353139"/>
          </a:xfrm>
          <a:prstGeom prst="roundRect">
            <a:avLst>
              <a:gd name="adj" fmla="val 6387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770573" y="573167"/>
            <a:ext cx="1766411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CATEGORY ANALYSIS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657820" y="945118"/>
            <a:ext cx="9168527" cy="469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Monetization Efficiency: Engagement vs. Revenue</a:t>
            </a:r>
            <a:endParaRPr lang="en-US" sz="2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20" y="1908096"/>
            <a:ext cx="624078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820" y="2083356"/>
            <a:ext cx="4480560" cy="3078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20" y="5759768"/>
            <a:ext cx="6657380" cy="7517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45701" y="6699409"/>
            <a:ext cx="2349460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Under-Monetized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845701" y="7105769"/>
            <a:ext cx="62816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Category_41, Category_37, Category_35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845701" y="7519273"/>
            <a:ext cx="62816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 interaction, lower revenue conversion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759768"/>
            <a:ext cx="6657380" cy="75176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03081" y="6699409"/>
            <a:ext cx="2349460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Drivers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503081" y="7105769"/>
            <a:ext cx="62816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Category_49, Category_42, Category_45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7503081" y="7519273"/>
            <a:ext cx="62816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Effectively convert engagement into revenue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5202" y="522684"/>
            <a:ext cx="2013942" cy="357068"/>
          </a:xfrm>
          <a:prstGeom prst="roundRect">
            <a:avLst>
              <a:gd name="adj" fmla="val 6388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779145" y="579596"/>
            <a:ext cx="1786057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CATEGORY ANALYSIS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665202" y="955715"/>
            <a:ext cx="8306753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Revenue Contribution: Strategic Focus Areas</a:t>
            </a:r>
            <a:endParaRPr lang="en-US" sz="2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1" y="1929646"/>
            <a:ext cx="5261465" cy="303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462" y="1843206"/>
            <a:ext cx="2811780" cy="3040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3"/>
          <p:cNvSpPr/>
          <p:nvPr/>
        </p:nvSpPr>
        <p:spPr>
          <a:xfrm>
            <a:off x="950238" y="5611177"/>
            <a:ext cx="1301496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Category_42, Category_49, Category_40, and Category_4</a:t>
            </a: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contribute the largest share of overall revenue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65202" y="5397460"/>
            <a:ext cx="22860" cy="731401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9" name="Text 5"/>
          <p:cNvSpPr/>
          <p:nvPr/>
        </p:nvSpPr>
        <p:spPr>
          <a:xfrm>
            <a:off x="665202" y="6342578"/>
            <a:ext cx="190024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Times New Roman" panose="02020603050405020304" pitchFamily="18" charset="0"/>
                <a:ea typeface="Platypi Light" pitchFamily="34" charset="-122"/>
                <a:cs typeface="Times New Roman" panose="02020603050405020304" pitchFamily="18" charset="0"/>
              </a:rPr>
              <a:t>01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65202" y="6642735"/>
            <a:ext cx="4306610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1" name="Text 7"/>
          <p:cNvSpPr/>
          <p:nvPr/>
        </p:nvSpPr>
        <p:spPr>
          <a:xfrm>
            <a:off x="665202" y="6783467"/>
            <a:ext cx="273379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Inventory Management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665202" y="7194233"/>
            <a:ext cx="430661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Prioritize stock levels for top performers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5161836" y="6342578"/>
            <a:ext cx="190024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Times New Roman" panose="02020603050405020304" pitchFamily="18" charset="0"/>
                <a:ea typeface="Platypi Light" pitchFamily="34" charset="-122"/>
                <a:cs typeface="Times New Roman" panose="02020603050405020304" pitchFamily="18" charset="0"/>
              </a:rPr>
              <a:t>02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5161836" y="6642735"/>
            <a:ext cx="4306610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5" name="Text 11"/>
          <p:cNvSpPr/>
          <p:nvPr/>
        </p:nvSpPr>
        <p:spPr>
          <a:xfrm>
            <a:off x="5161836" y="6783467"/>
            <a:ext cx="2613660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Marketing Investment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5161836" y="7194233"/>
            <a:ext cx="430661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Focus campaigns on revenue drivers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9658469" y="6342578"/>
            <a:ext cx="190024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Times New Roman" panose="02020603050405020304" pitchFamily="18" charset="0"/>
                <a:ea typeface="Platypi Light" pitchFamily="34" charset="-122"/>
                <a:cs typeface="Times New Roman" panose="02020603050405020304" pitchFamily="18" charset="0"/>
              </a:rPr>
              <a:t>03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9658469" y="6642735"/>
            <a:ext cx="4306729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9" name="Text 15"/>
          <p:cNvSpPr/>
          <p:nvPr/>
        </p:nvSpPr>
        <p:spPr>
          <a:xfrm>
            <a:off x="9658469" y="6783467"/>
            <a:ext cx="237577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 Expansion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9658469" y="7194233"/>
            <a:ext cx="4306729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Develop offerings within high-performing categories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4369" y="521970"/>
            <a:ext cx="2096453" cy="356830"/>
          </a:xfrm>
          <a:prstGeom prst="roundRect">
            <a:avLst>
              <a:gd name="adj" fmla="val 6385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778193" y="578882"/>
            <a:ext cx="1868805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CITY REVENUE ANALYSIS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664369" y="954643"/>
            <a:ext cx="6265664" cy="474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Geographic Revenue Performance</a:t>
            </a:r>
            <a:endParaRPr lang="en-US" sz="2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9" y="1830825"/>
            <a:ext cx="4503420" cy="2704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912" y="1830825"/>
            <a:ext cx="3008948" cy="2713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hape 3"/>
          <p:cNvSpPr/>
          <p:nvPr/>
        </p:nvSpPr>
        <p:spPr>
          <a:xfrm>
            <a:off x="664369" y="6334958"/>
            <a:ext cx="13301663" cy="22860"/>
          </a:xfrm>
          <a:prstGeom prst="roundRect">
            <a:avLst>
              <a:gd name="adj" fmla="val 124574"/>
            </a:avLst>
          </a:prstGeom>
          <a:solidFill>
            <a:srgbClr val="D8D4D4"/>
          </a:solidFill>
          <a:ln/>
        </p:spPr>
      </p:sp>
      <p:sp>
        <p:nvSpPr>
          <p:cNvPr id="8" name="Shape 4"/>
          <p:cNvSpPr/>
          <p:nvPr/>
        </p:nvSpPr>
        <p:spPr>
          <a:xfrm>
            <a:off x="3918823" y="5765542"/>
            <a:ext cx="22860" cy="569476"/>
          </a:xfrm>
          <a:prstGeom prst="roundRect">
            <a:avLst>
              <a:gd name="adj" fmla="val 124574"/>
            </a:avLst>
          </a:prstGeom>
          <a:solidFill>
            <a:srgbClr val="D8D4D4"/>
          </a:solidFill>
          <a:ln/>
        </p:spPr>
      </p:sp>
      <p:sp>
        <p:nvSpPr>
          <p:cNvPr id="9" name="Shape 5"/>
          <p:cNvSpPr/>
          <p:nvPr/>
        </p:nvSpPr>
        <p:spPr>
          <a:xfrm>
            <a:off x="3716774" y="6121420"/>
            <a:ext cx="427077" cy="42707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0" name="Text 6"/>
          <p:cNvSpPr/>
          <p:nvPr/>
        </p:nvSpPr>
        <p:spPr>
          <a:xfrm>
            <a:off x="3787914" y="6156960"/>
            <a:ext cx="284678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2743914" y="4861322"/>
            <a:ext cx="237303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 Performers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54154" y="5271730"/>
            <a:ext cx="615255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Houston, Miami, Los Angeles drive largest revenue share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7303532" y="6334899"/>
            <a:ext cx="22860" cy="569476"/>
          </a:xfrm>
          <a:prstGeom prst="roundRect">
            <a:avLst>
              <a:gd name="adj" fmla="val 124574"/>
            </a:avLst>
          </a:prstGeom>
          <a:solidFill>
            <a:srgbClr val="D8D4D4"/>
          </a:solidFill>
          <a:ln/>
        </p:spPr>
      </p:sp>
      <p:sp>
        <p:nvSpPr>
          <p:cNvPr id="14" name="Shape 10"/>
          <p:cNvSpPr/>
          <p:nvPr/>
        </p:nvSpPr>
        <p:spPr>
          <a:xfrm>
            <a:off x="7101483" y="6121420"/>
            <a:ext cx="427077" cy="42707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5" name="Text 11"/>
          <p:cNvSpPr/>
          <p:nvPr/>
        </p:nvSpPr>
        <p:spPr>
          <a:xfrm>
            <a:off x="7172623" y="6156960"/>
            <a:ext cx="284678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128623" y="7094339"/>
            <a:ext cx="237303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Stable Support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4238863" y="7504748"/>
            <a:ext cx="615255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Seattle, Boston, Chicago provide consistent performance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10688360" y="5765542"/>
            <a:ext cx="22860" cy="569476"/>
          </a:xfrm>
          <a:prstGeom prst="roundRect">
            <a:avLst>
              <a:gd name="adj" fmla="val 124574"/>
            </a:avLst>
          </a:prstGeom>
          <a:solidFill>
            <a:srgbClr val="D8D4D4"/>
          </a:solidFill>
          <a:ln/>
        </p:spPr>
      </p:sp>
      <p:sp>
        <p:nvSpPr>
          <p:cNvPr id="19" name="Shape 15"/>
          <p:cNvSpPr/>
          <p:nvPr/>
        </p:nvSpPr>
        <p:spPr>
          <a:xfrm>
            <a:off x="10486311" y="6121420"/>
            <a:ext cx="427077" cy="42707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20" name="Text 16"/>
          <p:cNvSpPr/>
          <p:nvPr/>
        </p:nvSpPr>
        <p:spPr>
          <a:xfrm>
            <a:off x="10557450" y="6156960"/>
            <a:ext cx="284678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00" dirty="0"/>
          </a:p>
        </p:txBody>
      </p:sp>
      <p:sp>
        <p:nvSpPr>
          <p:cNvPr id="21" name="Text 17"/>
          <p:cNvSpPr/>
          <p:nvPr/>
        </p:nvSpPr>
        <p:spPr>
          <a:xfrm>
            <a:off x="9393912" y="4861322"/>
            <a:ext cx="261199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Growth Opportunities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7623572" y="5271730"/>
            <a:ext cx="615267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New York, Dallas: potential for targeted initiatives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4964" y="522446"/>
            <a:ext cx="1894880" cy="357068"/>
          </a:xfrm>
          <a:prstGeom prst="roundRect">
            <a:avLst>
              <a:gd name="adj" fmla="val 6385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778907" y="579358"/>
            <a:ext cx="1666994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REVENUE EFFICIENCY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664964" y="955477"/>
            <a:ext cx="5861566" cy="47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Monetization by City</a:t>
            </a:r>
            <a:endParaRPr lang="en-US" sz="2950" dirty="0"/>
          </a:p>
        </p:txBody>
      </p:sp>
      <p:sp>
        <p:nvSpPr>
          <p:cNvPr id="6" name="Text 3"/>
          <p:cNvSpPr/>
          <p:nvPr/>
        </p:nvSpPr>
        <p:spPr>
          <a:xfrm>
            <a:off x="7528857" y="4419524"/>
            <a:ext cx="295894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 Conversion Markets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54516" y="4793086"/>
            <a:ext cx="641854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Los Angeles, Houston, Miami achieve highest average revenue per customer</a:t>
            </a:r>
            <a:endParaRPr lang="en-US" sz="1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516" y="1929170"/>
            <a:ext cx="5207198" cy="213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5"/>
          <p:cNvSpPr/>
          <p:nvPr/>
        </p:nvSpPr>
        <p:spPr>
          <a:xfrm>
            <a:off x="7554516" y="5713168"/>
            <a:ext cx="237482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Monetization Gaps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546896" y="6060816"/>
            <a:ext cx="641854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Dallas, Chicago: healthy volumes but lower spend per customer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64964" y="6597491"/>
            <a:ext cx="13300472" cy="1111091"/>
          </a:xfrm>
          <a:prstGeom prst="roundRect">
            <a:avLst>
              <a:gd name="adj" fmla="val 2565"/>
            </a:avLst>
          </a:prstGeom>
          <a:solidFill>
            <a:srgbClr val="EDD5C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69" y="6881932"/>
            <a:ext cx="237411" cy="18990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82184" y="6834783"/>
            <a:ext cx="12493347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Strategic Insight:</a:t>
            </a:r>
            <a:r>
              <a:rPr lang="en-US" sz="145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Cities like Dallas and Chicago show relatively low average revenue despite high customer volumes, indicating pricing or engagement inefficiencies</a:t>
            </a:r>
            <a:endParaRPr lang="en-US" sz="14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2E5E1D-3D90-3E68-BE73-F05382FF5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07" y="1701128"/>
            <a:ext cx="6030167" cy="4544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456</Words>
  <Application>Microsoft Office PowerPoint</Application>
  <PresentationFormat>Custom</PresentationFormat>
  <Paragraphs>99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Source Serif 4</vt:lpstr>
      <vt:lpstr>Platypi Medium</vt:lpstr>
      <vt:lpstr>Wingdings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Shivam Dhunotiya</cp:lastModifiedBy>
  <cp:revision>4</cp:revision>
  <dcterms:created xsi:type="dcterms:W3CDTF">2026-01-03T12:52:06Z</dcterms:created>
  <dcterms:modified xsi:type="dcterms:W3CDTF">2026-01-04T12:49:49Z</dcterms:modified>
</cp:coreProperties>
</file>